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13"/>
  </p:notesMasterIdLst>
  <p:sldIdLst>
    <p:sldId id="3156" r:id="rId3"/>
    <p:sldId id="257" r:id="rId4"/>
    <p:sldId id="258" r:id="rId5"/>
    <p:sldId id="259" r:id="rId6"/>
    <p:sldId id="260" r:id="rId7"/>
    <p:sldId id="265" r:id="rId8"/>
    <p:sldId id="264" r:id="rId9"/>
    <p:sldId id="267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035" autoAdjust="0"/>
  </p:normalViewPr>
  <p:slideViewPr>
    <p:cSldViewPr snapToGrid="0">
      <p:cViewPr varScale="1">
        <p:scale>
          <a:sx n="72" d="100"/>
          <a:sy n="72" d="100"/>
        </p:scale>
        <p:origin x="20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76785-D03F-4D91-836B-E71D022962D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65B87-B1B4-40D2-9687-5F0A63DA1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5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11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65B87-B1B4-40D2-9687-5F0A63DA13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5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65B87-B1B4-40D2-9687-5F0A63DA13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0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65B87-B1B4-40D2-9687-5F0A63DA13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4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65B87-B1B4-40D2-9687-5F0A63DA13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3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65B87-B1B4-40D2-9687-5F0A63DA13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8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65B87-B1B4-40D2-9687-5F0A63DA13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2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65B87-B1B4-40D2-9687-5F0A63DA13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66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65B87-B1B4-40D2-9687-5F0A63DA13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29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65B87-B1B4-40D2-9687-5F0A63DA13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7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374549" y="2590078"/>
            <a:ext cx="1645920" cy="16459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67" y="1358901"/>
            <a:ext cx="3092451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1"/>
            <a:ext cx="12192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1" y="3906838"/>
            <a:ext cx="2984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86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" y="9770"/>
            <a:ext cx="78105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67" y="2741614"/>
            <a:ext cx="6741584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4"/>
            <a:ext cx="12192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9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9" y="1971234"/>
            <a:ext cx="1371600" cy="1234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10585828" y="609600"/>
            <a:ext cx="1371600" cy="13681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" y="12274"/>
            <a:ext cx="78105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4"/>
            <a:ext cx="12192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1" y="2725738"/>
            <a:ext cx="456776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48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9" y="-19538"/>
            <a:ext cx="78105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4"/>
            <a:ext cx="12192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2882901"/>
            <a:ext cx="1134533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10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" y="12992"/>
            <a:ext cx="78105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4"/>
            <a:ext cx="12192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792414"/>
            <a:ext cx="95504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26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" y="22043"/>
            <a:ext cx="78105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4"/>
            <a:ext cx="12192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19196"/>
            <a:ext cx="103632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40694"/>
            <a:ext cx="85344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0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7220" y="-94785"/>
            <a:ext cx="109728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306917" y="634996"/>
            <a:ext cx="5635143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6096001" y="634996"/>
            <a:ext cx="571076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6918" y="5599113"/>
            <a:ext cx="11499849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25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495117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8570" y="273051"/>
            <a:ext cx="4011084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6956" y="273051"/>
            <a:ext cx="6517793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8570" y="1054105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801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9666817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8657552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9601" y="1154546"/>
            <a:ext cx="8657167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774768" y="0"/>
            <a:ext cx="2417233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9774768" y="1708440"/>
            <a:ext cx="2417233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9774768" y="4122305"/>
            <a:ext cx="2417233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8819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12192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9274" y="5323455"/>
            <a:ext cx="9698181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339273" y="4504306"/>
            <a:ext cx="9987011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255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7667" y="0"/>
            <a:ext cx="5884333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581541" y="349638"/>
            <a:ext cx="5289673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6580718" y="1243263"/>
            <a:ext cx="5289549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231467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6231467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96715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7667" y="0"/>
            <a:ext cx="5884333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581541" y="349638"/>
            <a:ext cx="5289673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6580718" y="1243263"/>
            <a:ext cx="5289549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231467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6231467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39436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7667" y="0"/>
            <a:ext cx="5884333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581541" y="349638"/>
            <a:ext cx="5289673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6580718" y="1243263"/>
            <a:ext cx="5289549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231467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6231467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23713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7667" y="0"/>
            <a:ext cx="5884333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581541" y="349638"/>
            <a:ext cx="5289673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6580718" y="1243263"/>
            <a:ext cx="5289549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231467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6231467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2342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07667" y="0"/>
            <a:ext cx="588433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581541" y="349638"/>
            <a:ext cx="5289673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6580718" y="1243263"/>
            <a:ext cx="5289549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231467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6231467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79918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16077" y="759030"/>
            <a:ext cx="6311076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7220" y="-94785"/>
            <a:ext cx="109728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6881284" y="758826"/>
            <a:ext cx="5018616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881284" y="3394076"/>
            <a:ext cx="5018616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53936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16077" y="1397001"/>
            <a:ext cx="11329500" cy="3763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7220" y="-94785"/>
            <a:ext cx="109728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75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12192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16077" y="5369701"/>
            <a:ext cx="11329500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7220" y="-94785"/>
            <a:ext cx="109728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16077" y="1004888"/>
            <a:ext cx="11329308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87121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988051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1" y="0"/>
            <a:ext cx="6096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096000" y="3371998"/>
            <a:ext cx="6096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81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6"/>
            <a:ext cx="12203936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250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hyperlink" Target="https://surveyhack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harvey2@illinois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chool.illinois.edu/degrees-programs/cours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omputer with a message on the screen&#10;&#10;Description automatically generated with medium confidence">
            <a:extLst>
              <a:ext uri="{FF2B5EF4-FFF2-40B4-BE49-F238E27FC236}">
                <a16:creationId xmlns:a16="http://schemas.microsoft.com/office/drawing/2014/main" id="{235195B1-44C5-10AE-EA27-164C869D2F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r="2555" b="14281"/>
          <a:stretch/>
        </p:blipFill>
        <p:spPr>
          <a:xfrm>
            <a:off x="1524001" y="176914"/>
            <a:ext cx="9143999" cy="4725767"/>
          </a:xfrm>
          <a:noFill/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EE9A46BF-9D00-5432-00A4-4B749D78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34" y="5210481"/>
            <a:ext cx="7733733" cy="940481"/>
          </a:xfrm>
        </p:spPr>
        <p:txBody>
          <a:bodyPr>
            <a:normAutofit fontScale="90000"/>
          </a:bodyPr>
          <a:lstStyle/>
          <a:p>
            <a:r>
              <a:rPr lang="en-US" sz="3300" dirty="0">
                <a:latin typeface="Georgia Pro" panose="020B0604020202020204" pitchFamily="18" charset="0"/>
                <a:cs typeface="Calibri" panose="020F0502020204030204" pitchFamily="34" charset="0"/>
              </a:rPr>
              <a:t>Building a Successful Budget</a:t>
            </a:r>
            <a:br>
              <a:rPr lang="en-US" dirty="0">
                <a:latin typeface="Georgia Pro" panose="020B0604020202020204" pitchFamily="18" charset="0"/>
                <a:cs typeface="Calibri" panose="020F0502020204030204" pitchFamily="34" charset="0"/>
              </a:rPr>
            </a:br>
            <a:br>
              <a:rPr lang="en-US" sz="600" dirty="0">
                <a:latin typeface="Georgia Pro" panose="020B0604020202020204" pitchFamily="18" charset="0"/>
                <a:cs typeface="Calibri" panose="020F0502020204030204" pitchFamily="34" charset="0"/>
              </a:rPr>
            </a:br>
            <a:r>
              <a:rPr lang="en-US" sz="2600" dirty="0">
                <a:latin typeface="Georgia Pro" panose="020B0604020202020204" pitchFamily="18" charset="0"/>
                <a:cs typeface="Calibri" panose="020F0502020204030204" pitchFamily="34" charset="0"/>
              </a:rPr>
              <a:t>Ben Mead-Harvey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ED7243A-0B75-A564-5181-22D89AAAD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4939" y="4663960"/>
            <a:ext cx="3850501" cy="299405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Georgia Pro" panose="02040502050405020303" pitchFamily="18" charset="0"/>
              </a:rPr>
              <a:t>“Budget” photo by </a:t>
            </a:r>
            <a:r>
              <a:rPr lang="en-US" dirty="0" err="1">
                <a:solidFill>
                  <a:schemeClr val="bg1"/>
                </a:solidFill>
                <a:latin typeface="Georgia Pro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SurveyHacks</a:t>
            </a:r>
            <a:r>
              <a:rPr lang="en-US" dirty="0">
                <a:solidFill>
                  <a:schemeClr val="bg1"/>
                </a:solidFill>
                <a:latin typeface="Georgia Pro" panose="02040502050405020303" pitchFamily="18" charset="0"/>
              </a:rPr>
              <a:t> is licensed under CC BY 2.0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7436-EAC4-A635-F0F0-1975A2DF347D}"/>
              </a:ext>
            </a:extLst>
          </p:cNvPr>
          <p:cNvSpPr txBox="1"/>
          <p:nvPr/>
        </p:nvSpPr>
        <p:spPr>
          <a:xfrm>
            <a:off x="517715" y="6503167"/>
            <a:ext cx="7733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Georgia Pro" panose="02040502050405020303" pitchFamily="18" charset="0"/>
                <a:ea typeface="ＭＳ Ｐゴシック" charset="0"/>
                <a:cs typeface="Calibri" panose="020F0502020204030204" pitchFamily="34" charset="0"/>
              </a:rPr>
              <a:t>Zoom’s Live Transcript is enabled.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Georgia Pro" panose="02040502050405020303" pitchFamily="18" charset="0"/>
                <a:ea typeface="ＭＳ Ｐゴシック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3058F8-6761-8432-ACE7-880D10AF185D}"/>
              </a:ext>
            </a:extLst>
          </p:cNvPr>
          <p:cNvSpPr/>
          <p:nvPr/>
        </p:nvSpPr>
        <p:spPr>
          <a:xfrm>
            <a:off x="1524000" y="1"/>
            <a:ext cx="9144000" cy="970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imes New Roman"/>
            </a:endParaRPr>
          </a:p>
        </p:txBody>
      </p:sp>
      <p:pic>
        <p:nvPicPr>
          <p:cNvPr id="11" name="Picture 10" descr="Professional Development Alliance of Library Consortia logo">
            <a:extLst>
              <a:ext uri="{FF2B5EF4-FFF2-40B4-BE49-F238E27FC236}">
                <a16:creationId xmlns:a16="http://schemas.microsoft.com/office/drawing/2014/main" id="{0858C4FE-E39F-3E9B-9A92-1F984CB3B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815" y="1"/>
            <a:ext cx="2446019" cy="970642"/>
          </a:xfrm>
          <a:prstGeom prst="rect">
            <a:avLst/>
          </a:prstGeom>
        </p:spPr>
      </p:pic>
      <p:pic>
        <p:nvPicPr>
          <p:cNvPr id="13" name="Picture 12" descr="CARLI: Consortium of Academic and Research Libraries in Illinois logo.&#10;">
            <a:extLst>
              <a:ext uri="{FF2B5EF4-FFF2-40B4-BE49-F238E27FC236}">
                <a16:creationId xmlns:a16="http://schemas.microsoft.com/office/drawing/2014/main" id="{F06E6C8B-569A-9046-9555-6EA95B3B2F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860" y="88136"/>
            <a:ext cx="4332333" cy="7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7C09-5C95-435A-A7EC-342D0619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Questions do you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2EACD-0504-4656-B2C0-3CD8C9A55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My info:</a:t>
            </a:r>
          </a:p>
          <a:p>
            <a:pPr marL="0" indent="0">
              <a:buNone/>
            </a:pPr>
            <a:r>
              <a:rPr lang="en-US" dirty="0"/>
              <a:t>Benjamin Mead-Harvey</a:t>
            </a:r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bharvey2@illinois.edu</a:t>
            </a:r>
            <a:r>
              <a:rPr lang="en-US" dirty="0"/>
              <a:t> </a:t>
            </a:r>
          </a:p>
          <a:p>
            <a:r>
              <a:rPr lang="en-US" dirty="0"/>
              <a:t>Illinois </a:t>
            </a:r>
            <a:r>
              <a:rPr lang="en-US" dirty="0" err="1"/>
              <a:t>iSchool</a:t>
            </a:r>
            <a:r>
              <a:rPr lang="en-US" dirty="0"/>
              <a:t>: Financial Management &amp; Personnel Management</a:t>
            </a:r>
          </a:p>
          <a:p>
            <a:pPr lvl="1"/>
            <a:r>
              <a:rPr lang="en-US" dirty="0">
                <a:hlinkClick r:id="rId4"/>
              </a:rPr>
              <a:t>https://ischool.illinois.edu/degrees-programs/courses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7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7C09-5C95-435A-A7EC-342D0619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2EACD-0504-4656-B2C0-3CD8C9A55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“Budget”</a:t>
            </a:r>
          </a:p>
          <a:p>
            <a:r>
              <a:rPr lang="en-US" dirty="0"/>
              <a:t>Budget Process</a:t>
            </a:r>
          </a:p>
          <a:p>
            <a:r>
              <a:rPr lang="en-US" dirty="0"/>
              <a:t>Cost Accounting &amp; Library Value</a:t>
            </a:r>
          </a:p>
          <a:p>
            <a:r>
              <a:rPr lang="en-US" dirty="0"/>
              <a:t>Cognitive Pitfalls (time permitting)</a:t>
            </a:r>
          </a:p>
          <a:p>
            <a:r>
              <a:rPr lang="en-US" dirty="0"/>
              <a:t>Time for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7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7C09-5C95-435A-A7EC-342D0619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Word “Budget”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2EACD-0504-4656-B2C0-3CD8C9A55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Frontline managers: Budget = “an amount of money”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Business office: Budget = “a forecast of cash usage”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Administration: Budget = “a plan for the future”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N.b.</a:t>
            </a:r>
            <a:r>
              <a:rPr lang="en-US" sz="2000" dirty="0"/>
              <a:t> “budget” includes revenues for #2 and #3</a:t>
            </a:r>
          </a:p>
        </p:txBody>
      </p:sp>
    </p:spTree>
    <p:extLst>
      <p:ext uri="{BB962C8B-B14F-4D97-AF65-F5344CB8AC3E}">
        <p14:creationId xmlns:p14="http://schemas.microsoft.com/office/powerpoint/2010/main" val="125220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7C09-5C95-435A-A7EC-342D0619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 Process (Real Experiences)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2EACD-0504-4656-B2C0-3CD8C9A55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15 minute breakout session. Each discuss: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quick overview of your budget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One question about your budget process that you wish to understand better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9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7C09-5C95-435A-A7EC-342D0619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2EACD-0504-4656-B2C0-3CD8C9A55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“Supporting Collections while also putting money toward new programs/projects”</a:t>
            </a:r>
          </a:p>
          <a:p>
            <a:r>
              <a:rPr lang="en-US" dirty="0"/>
              <a:t>“I am writing up a proposal as to why it’s important to fund us fairly”</a:t>
            </a:r>
          </a:p>
          <a:p>
            <a:r>
              <a:rPr lang="en-US" dirty="0"/>
              <a:t>“The largest challenge this year was three rounds of operational budget cuts”</a:t>
            </a:r>
          </a:p>
          <a:p>
            <a:r>
              <a:rPr lang="en-US" dirty="0"/>
              <a:t>“I may get a budget cut at any time after I have allocated funds”</a:t>
            </a:r>
          </a:p>
        </p:txBody>
      </p:sp>
    </p:spTree>
    <p:extLst>
      <p:ext uri="{BB962C8B-B14F-4D97-AF65-F5344CB8AC3E}">
        <p14:creationId xmlns:p14="http://schemas.microsoft.com/office/powerpoint/2010/main" val="127005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7C09-5C95-435A-A7EC-342D0619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Cost Accounting &amp; Library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2EACD-0504-4656-B2C0-3CD8C9A55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Determine the costs of various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Estimate value of those activities</a:t>
            </a:r>
          </a:p>
          <a:p>
            <a:endParaRPr lang="en-US" dirty="0"/>
          </a:p>
          <a:p>
            <a:r>
              <a:rPr lang="en-US" dirty="0"/>
              <a:t>Weather budget cuts more intelligently</a:t>
            </a:r>
          </a:p>
          <a:p>
            <a:r>
              <a:rPr lang="en-US" dirty="0"/>
              <a:t>Advocate for your budget with more authority</a:t>
            </a:r>
          </a:p>
        </p:txBody>
      </p:sp>
    </p:spTree>
    <p:extLst>
      <p:ext uri="{BB962C8B-B14F-4D97-AF65-F5344CB8AC3E}">
        <p14:creationId xmlns:p14="http://schemas.microsoft.com/office/powerpoint/2010/main" val="6438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3FB2-B54C-4E7F-AC09-84ADD425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Cognitive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877B7-C841-4F39-A17A-D99B0363F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974182"/>
            <a:ext cx="9613861" cy="3599316"/>
          </a:xfrm>
        </p:spPr>
        <p:txBody>
          <a:bodyPr numCol="2"/>
          <a:lstStyle/>
          <a:p>
            <a:r>
              <a:rPr lang="en-US" dirty="0"/>
              <a:t>Anchoring bias</a:t>
            </a:r>
          </a:p>
          <a:p>
            <a:r>
              <a:rPr lang="en-US" dirty="0"/>
              <a:t>Sunk cost fallacy</a:t>
            </a:r>
          </a:p>
          <a:p>
            <a:r>
              <a:rPr lang="en-US" dirty="0"/>
              <a:t>Endowment effect</a:t>
            </a:r>
          </a:p>
          <a:p>
            <a:r>
              <a:rPr lang="en-US" dirty="0"/>
              <a:t>Bandwagon effect</a:t>
            </a:r>
          </a:p>
          <a:p>
            <a:r>
              <a:rPr lang="en-US" dirty="0"/>
              <a:t>Confirmation bias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Availability bias</a:t>
            </a:r>
          </a:p>
          <a:p>
            <a:r>
              <a:rPr lang="en-US" dirty="0"/>
              <a:t>Fundamental attribution error</a:t>
            </a:r>
          </a:p>
          <a:p>
            <a:r>
              <a:rPr lang="en-US" dirty="0"/>
              <a:t>Spotlight effect</a:t>
            </a:r>
          </a:p>
          <a:p>
            <a:r>
              <a:rPr lang="en-US" dirty="0"/>
              <a:t>Halo bias</a:t>
            </a:r>
          </a:p>
          <a:p>
            <a:r>
              <a:rPr lang="en-US" dirty="0"/>
              <a:t>Biases of intuition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6C47-256A-47B6-98E8-282BF4FD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D2D5B-3419-4EAA-B193-CB2372380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Together, a ball and a bat cost $1.10. The bat is $1.00 more than the ball.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cost of the ball?</a:t>
            </a:r>
          </a:p>
        </p:txBody>
      </p:sp>
    </p:spTree>
    <p:extLst>
      <p:ext uri="{BB962C8B-B14F-4D97-AF65-F5344CB8AC3E}">
        <p14:creationId xmlns:p14="http://schemas.microsoft.com/office/powerpoint/2010/main" val="382460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6502-DB49-4ED2-826F-2E6DCD10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how to build a successful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7B255-EF0B-40A5-AF62-1BEB7A970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Consider the meaning of the word “budget”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full understanding of budget process at your institution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Continuously monitor costs and value of your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 cognizant of mental traps</a:t>
            </a:r>
          </a:p>
        </p:txBody>
      </p:sp>
    </p:spTree>
    <p:extLst>
      <p:ext uri="{BB962C8B-B14F-4D97-AF65-F5344CB8AC3E}">
        <p14:creationId xmlns:p14="http://schemas.microsoft.com/office/powerpoint/2010/main" val="399342069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Custom 21">
      <a:dk1>
        <a:srgbClr val="EEEEDD"/>
      </a:dk1>
      <a:lt1>
        <a:srgbClr val="210C1F"/>
      </a:lt1>
      <a:dk2>
        <a:srgbClr val="9ED2A1"/>
      </a:dk2>
      <a:lt2>
        <a:srgbClr val="E7E6E6"/>
      </a:lt2>
      <a:accent1>
        <a:srgbClr val="E3E8D3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1_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827</TotalTime>
  <Words>366</Words>
  <Application>Microsoft Office PowerPoint</Application>
  <PresentationFormat>Widescreen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 Pro</vt:lpstr>
      <vt:lpstr>Times New Roman</vt:lpstr>
      <vt:lpstr>Trebuchet MS</vt:lpstr>
      <vt:lpstr>Berlin</vt:lpstr>
      <vt:lpstr>1_Presentation11</vt:lpstr>
      <vt:lpstr>Building a Successful Budget  Ben Mead-Harvey</vt:lpstr>
      <vt:lpstr>Agenda</vt:lpstr>
      <vt:lpstr>The Word “Budget”</vt:lpstr>
      <vt:lpstr>Budget Process (Real Experiences)</vt:lpstr>
      <vt:lpstr>Budget Challenges</vt:lpstr>
      <vt:lpstr>Cost Accounting &amp; Library Value</vt:lpstr>
      <vt:lpstr>Cognitive Pitfalls</vt:lpstr>
      <vt:lpstr>Math Question</vt:lpstr>
      <vt:lpstr>Summary – how to build a successful budget</vt:lpstr>
      <vt:lpstr>What Questions do you have?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Successful Budget</dc:title>
  <dc:creator>Mead-Harvey, Benjamin Lee</dc:creator>
  <cp:lastModifiedBy>Swanson, Nicole Marie</cp:lastModifiedBy>
  <cp:revision>57</cp:revision>
  <dcterms:created xsi:type="dcterms:W3CDTF">2021-02-06T19:13:39Z</dcterms:created>
  <dcterms:modified xsi:type="dcterms:W3CDTF">2022-09-13T16:10:25Z</dcterms:modified>
</cp:coreProperties>
</file>